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90" r:id="rId1"/>
  </p:sldMasterIdLst>
  <p:sldIdLst>
    <p:sldId id="257" r:id="rId2"/>
    <p:sldId id="259" r:id="rId3"/>
    <p:sldId id="263" r:id="rId4"/>
    <p:sldId id="258" r:id="rId5"/>
    <p:sldId id="261" r:id="rId6"/>
    <p:sldId id="262" r:id="rId7"/>
    <p:sldId id="260"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89" d="100"/>
          <a:sy n="89" d="100"/>
        </p:scale>
        <p:origin x="120" y="1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eg>
</file>

<file path=ppt/media/image11.gif>
</file>

<file path=ppt/media/image12.jpeg>
</file>

<file path=ppt/media/image13.png>
</file>

<file path=ppt/media/image2.png>
</file>

<file path=ppt/media/image3.png>
</file>

<file path=ppt/media/image4.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FEA2198F-7FB3-4873-B6CA-1A5D29CD8D01}" type="datetimeFigureOut">
              <a:rPr lang="en-IN" smtClean="0"/>
              <a:t>19-09-2019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46739243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EA2198F-7FB3-4873-B6CA-1A5D29CD8D01}" type="datetimeFigureOut">
              <a:rPr lang="en-IN" smtClean="0"/>
              <a:t>19-09-2019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18426905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EA2198F-7FB3-4873-B6CA-1A5D29CD8D01}" type="datetimeFigureOut">
              <a:rPr lang="en-IN" smtClean="0"/>
              <a:t>19-09-2019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34766174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EA2198F-7FB3-4873-B6CA-1A5D29CD8D01}" type="datetimeFigureOut">
              <a:rPr lang="en-IN" smtClean="0"/>
              <a:t>19-09-2019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A882F90-903E-4647-91E7-E478EEF8C3D4}" type="slidenum">
              <a:rPr lang="en-IN" smtClean="0"/>
              <a:t>‹#›</a:t>
            </a:fld>
            <a:endParaRPr lang="en-IN"/>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5164672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EA2198F-7FB3-4873-B6CA-1A5D29CD8D01}" type="datetimeFigureOut">
              <a:rPr lang="en-IN" smtClean="0"/>
              <a:t>19-09-2019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8343285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FEA2198F-7FB3-4873-B6CA-1A5D29CD8D01}" type="datetimeFigureOut">
              <a:rPr lang="en-IN" smtClean="0"/>
              <a:t>19-09-2019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13986854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FEA2198F-7FB3-4873-B6CA-1A5D29CD8D01}" type="datetimeFigureOut">
              <a:rPr lang="en-IN" smtClean="0"/>
              <a:t>19-09-2019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37343094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EA2198F-7FB3-4873-B6CA-1A5D29CD8D01}" type="datetimeFigureOut">
              <a:rPr lang="en-IN" smtClean="0"/>
              <a:t>19-09-2019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2497505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EA2198F-7FB3-4873-B6CA-1A5D29CD8D01}" type="datetimeFigureOut">
              <a:rPr lang="en-IN" smtClean="0"/>
              <a:t>19-09-2019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167863997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EA2198F-7FB3-4873-B6CA-1A5D29CD8D01}" type="datetimeFigureOut">
              <a:rPr lang="en-IN" smtClean="0"/>
              <a:t>19-09-2019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2504974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EA2198F-7FB3-4873-B6CA-1A5D29CD8D01}" type="datetimeFigureOut">
              <a:rPr lang="en-IN" smtClean="0"/>
              <a:t>19-09-2019</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2031991781"/>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EA2198F-7FB3-4873-B6CA-1A5D29CD8D01}" type="datetimeFigureOut">
              <a:rPr lang="en-IN" smtClean="0"/>
              <a:t>19-09-2019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1760179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EA2198F-7FB3-4873-B6CA-1A5D29CD8D01}" type="datetimeFigureOut">
              <a:rPr lang="en-IN" smtClean="0"/>
              <a:t>19-09-2019</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2632123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EA2198F-7FB3-4873-B6CA-1A5D29CD8D01}" type="datetimeFigureOut">
              <a:rPr lang="en-IN" smtClean="0"/>
              <a:t>19-09-2019</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1571570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FEA2198F-7FB3-4873-B6CA-1A5D29CD8D01}" type="datetimeFigureOut">
              <a:rPr lang="en-IN" smtClean="0"/>
              <a:t>19-09-2019</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1948113110"/>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smtClean="0"/>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EA2198F-7FB3-4873-B6CA-1A5D29CD8D01}" type="datetimeFigureOut">
              <a:rPr lang="en-IN" smtClean="0"/>
              <a:t>19-09-2019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179224420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EA2198F-7FB3-4873-B6CA-1A5D29CD8D01}" type="datetimeFigureOut">
              <a:rPr lang="en-IN" smtClean="0"/>
              <a:t>19-09-2019</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8A882F90-903E-4647-91E7-E478EEF8C3D4}" type="slidenum">
              <a:rPr lang="en-IN" smtClean="0"/>
              <a:t>‹#›</a:t>
            </a:fld>
            <a:endParaRPr lang="en-IN"/>
          </a:p>
        </p:txBody>
      </p:sp>
    </p:spTree>
    <p:extLst>
      <p:ext uri="{BB962C8B-B14F-4D97-AF65-F5344CB8AC3E}">
        <p14:creationId xmlns:p14="http://schemas.microsoft.com/office/powerpoint/2010/main" val="28704359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7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FEA2198F-7FB3-4873-B6CA-1A5D29CD8D01}" type="datetimeFigureOut">
              <a:rPr lang="en-IN" smtClean="0"/>
              <a:t>19-09-2019</a:t>
            </a:fld>
            <a:endParaRPr lang="en-IN"/>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IN"/>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8A882F90-903E-4647-91E7-E478EEF8C3D4}" type="slidenum">
              <a:rPr lang="en-IN" smtClean="0"/>
              <a:t>‹#›</a:t>
            </a:fld>
            <a:endParaRPr lang="en-IN"/>
          </a:p>
        </p:txBody>
      </p:sp>
    </p:spTree>
    <p:extLst>
      <p:ext uri="{BB962C8B-B14F-4D97-AF65-F5344CB8AC3E}">
        <p14:creationId xmlns:p14="http://schemas.microsoft.com/office/powerpoint/2010/main" val="2197726873"/>
      </p:ext>
    </p:extLst>
  </p:cSld>
  <p:clrMap bg1="lt1" tx1="dk1" bg2="lt2" tx2="dk2" accent1="accent1" accent2="accent2" accent3="accent3" accent4="accent4" accent5="accent5" accent6="accent6" hlink="hlink" folHlink="folHlink"/>
  <p:sldLayoutIdLst>
    <p:sldLayoutId id="2147483991" r:id="rId1"/>
    <p:sldLayoutId id="2147483992" r:id="rId2"/>
    <p:sldLayoutId id="2147483993" r:id="rId3"/>
    <p:sldLayoutId id="2147483994" r:id="rId4"/>
    <p:sldLayoutId id="2147483995" r:id="rId5"/>
    <p:sldLayoutId id="2147483996" r:id="rId6"/>
    <p:sldLayoutId id="2147483997" r:id="rId7"/>
    <p:sldLayoutId id="2147483998" r:id="rId8"/>
    <p:sldLayoutId id="2147483999" r:id="rId9"/>
    <p:sldLayoutId id="2147484000" r:id="rId10"/>
    <p:sldLayoutId id="2147484001" r:id="rId11"/>
    <p:sldLayoutId id="2147484002" r:id="rId12"/>
    <p:sldLayoutId id="2147484003" r:id="rId13"/>
    <p:sldLayoutId id="2147484004" r:id="rId14"/>
    <p:sldLayoutId id="2147484005" r:id="rId15"/>
    <p:sldLayoutId id="2147484006" r:id="rId16"/>
    <p:sldLayoutId id="2147484007"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Image result for operator in java with examp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1335" y="527125"/>
            <a:ext cx="10935559" cy="5873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491103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5425" y="248061"/>
            <a:ext cx="5320067" cy="613122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descr="Image result for operator in java with example"/>
          <p:cNvPicPr>
            <a:picLocks noChangeAspect="1" noChangeArrowheads="1"/>
          </p:cNvPicPr>
          <p:nvPr/>
        </p:nvPicPr>
        <p:blipFill rotWithShape="1">
          <a:blip r:embed="rId3">
            <a:extLst>
              <a:ext uri="{28A0092B-C50C-407E-A947-70E740481C1C}">
                <a14:useLocalDpi xmlns:a14="http://schemas.microsoft.com/office/drawing/2010/main" val="0"/>
              </a:ext>
            </a:extLst>
          </a:blip>
          <a:srcRect l="774" t="7885" r="-774" b="28599"/>
          <a:stretch/>
        </p:blipFill>
        <p:spPr bwMode="auto">
          <a:xfrm>
            <a:off x="6067313" y="248061"/>
            <a:ext cx="5561704" cy="61312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599068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https://www.startertutorials.com/corejava/wp-content/uploads/2014/10/Arithmetic-operator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6665" y="470646"/>
            <a:ext cx="6288257" cy="5876366"/>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430306" y="1011219"/>
            <a:ext cx="4206240" cy="3046988"/>
          </a:xfrm>
          <a:prstGeom prst="rect">
            <a:avLst/>
          </a:prstGeom>
          <a:noFill/>
        </p:spPr>
        <p:txBody>
          <a:bodyPr wrap="square" rtlCol="0">
            <a:spAutoFit/>
          </a:bodyPr>
          <a:lstStyle/>
          <a:p>
            <a:pPr fontAlgn="base"/>
            <a:r>
              <a:rPr lang="en-IN" sz="3200" b="1" dirty="0">
                <a:latin typeface="Times New Roman" panose="02020603050405020304" pitchFamily="18" charset="0"/>
                <a:cs typeface="Times New Roman" panose="02020603050405020304" pitchFamily="18" charset="0"/>
              </a:rPr>
              <a:t>Arithmetic </a:t>
            </a:r>
            <a:r>
              <a:rPr lang="en-IN" sz="3200" b="1" dirty="0" smtClean="0">
                <a:latin typeface="Times New Roman" panose="02020603050405020304" pitchFamily="18" charset="0"/>
                <a:cs typeface="Times New Roman" panose="02020603050405020304" pitchFamily="18" charset="0"/>
              </a:rPr>
              <a:t>Operators</a:t>
            </a:r>
          </a:p>
          <a:p>
            <a:pPr fontAlgn="base"/>
            <a:endParaRPr lang="en-IN" b="1" dirty="0" smtClean="0"/>
          </a:p>
          <a:p>
            <a:pPr fontAlgn="base"/>
            <a:endParaRPr lang="en-IN" b="1" dirty="0"/>
          </a:p>
          <a:p>
            <a:pPr fontAlgn="base"/>
            <a:r>
              <a:rPr lang="en-IN" sz="2800" dirty="0" smtClean="0"/>
              <a:t>	</a:t>
            </a:r>
            <a:r>
              <a:rPr lang="en-IN" sz="2400" dirty="0" smtClean="0">
                <a:latin typeface="Times New Roman" panose="02020603050405020304" pitchFamily="18" charset="0"/>
                <a:cs typeface="Times New Roman" panose="02020603050405020304" pitchFamily="18" charset="0"/>
              </a:rPr>
              <a:t>Arithmetic </a:t>
            </a:r>
            <a:r>
              <a:rPr lang="en-IN" sz="2400" dirty="0">
                <a:latin typeface="Times New Roman" panose="02020603050405020304" pitchFamily="18" charset="0"/>
                <a:cs typeface="Times New Roman" panose="02020603050405020304" pitchFamily="18" charset="0"/>
              </a:rPr>
              <a:t>operators are used to perform mathematical operations like addition, subtraction, </a:t>
            </a:r>
            <a:r>
              <a:rPr lang="en-IN" sz="2400" dirty="0" smtClean="0">
                <a:latin typeface="Times New Roman" panose="02020603050405020304" pitchFamily="18" charset="0"/>
                <a:cs typeface="Times New Roman" panose="02020603050405020304" pitchFamily="18" charset="0"/>
              </a:rPr>
              <a:t>multiplication.</a:t>
            </a:r>
            <a:endParaRPr lang="en-IN" sz="2400" dirty="0">
              <a:latin typeface="Times New Roman" panose="02020603050405020304" pitchFamily="18" charset="0"/>
              <a:cs typeface="Times New Roman" panose="02020603050405020304" pitchFamily="18" charset="0"/>
            </a:endParaRPr>
          </a:p>
          <a:p>
            <a:endParaRPr lang="en-IN" sz="2400" dirty="0"/>
          </a:p>
        </p:txBody>
      </p:sp>
    </p:spTree>
    <p:extLst>
      <p:ext uri="{BB962C8B-B14F-4D97-AF65-F5344CB8AC3E}">
        <p14:creationId xmlns:p14="http://schemas.microsoft.com/office/powerpoint/2010/main" val="391213797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3646" y="710005"/>
            <a:ext cx="4986581" cy="48517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430768" y="2183802"/>
            <a:ext cx="132963" cy="230832"/>
          </a:xfrm>
          <a:prstGeom prst="rect">
            <a:avLst/>
          </a:prstGeom>
          <a:noFill/>
        </p:spPr>
        <p:txBody>
          <a:bodyPr wrap="square" rtlCol="0">
            <a:spAutoFit/>
          </a:bodyPr>
          <a:lstStyle/>
          <a:p>
            <a:endParaRPr lang="en-IN" sz="900" dirty="0"/>
          </a:p>
        </p:txBody>
      </p:sp>
      <p:sp>
        <p:nvSpPr>
          <p:cNvPr id="4" name="Rectangle 4"/>
          <p:cNvSpPr>
            <a:spLocks noChangeArrowheads="1"/>
          </p:cNvSpPr>
          <p:nvPr/>
        </p:nvSpPr>
        <p:spPr bwMode="auto">
          <a:xfrm>
            <a:off x="387276" y="391059"/>
            <a:ext cx="5271245" cy="5355312"/>
          </a:xfrm>
          <a:prstGeom prst="rect">
            <a:avLst/>
          </a:prstGeom>
          <a:solidFill>
            <a:srgbClr val="EFF0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Ternary Operator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1"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	The conditional operator or ternary operator ?: is shorthand for if-then-else statement. </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rgbClr val="252830"/>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The syntax of conditional operator is: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variable = Expression ? expression1 : expression2</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dirty="0">
              <a:solidFill>
                <a:srgbClr val="252830"/>
              </a:solidFill>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Here's how it works: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1"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If the Expression is true, expression1 is assigned to variable.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If the Expression is false, expression2 is assigned to variable.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410242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8" name="Picture 8" descr="Related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48979" y="462578"/>
            <a:ext cx="5615492" cy="6045797"/>
          </a:xfrm>
          <a:prstGeom prst="rect">
            <a:avLst/>
          </a:prstGeom>
          <a:noFill/>
          <a:extLst>
            <a:ext uri="{909E8E84-426E-40DD-AFC4-6F175D3DCCD1}">
              <a14:hiddenFill xmlns:a14="http://schemas.microsoft.com/office/drawing/2010/main">
                <a:solidFill>
                  <a:srgbClr val="FFFFFF"/>
                </a:solidFill>
              </a14:hiddenFill>
            </a:ext>
          </a:extLst>
        </p:spPr>
      </p:pic>
      <p:pic>
        <p:nvPicPr>
          <p:cNvPr id="5130" name="Picture 10" descr="Image result for assignment operator in jav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3759" y="462578"/>
            <a:ext cx="5115671" cy="60457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196772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mage result for operator in java with examp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7159" y="494852"/>
            <a:ext cx="5733826" cy="589519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a:spLocks noChangeArrowheads="1"/>
          </p:cNvSpPr>
          <p:nvPr/>
        </p:nvSpPr>
        <p:spPr bwMode="auto">
          <a:xfrm>
            <a:off x="462579" y="1250296"/>
            <a:ext cx="4647304" cy="2092881"/>
          </a:xfrm>
          <a:prstGeom prst="rect">
            <a:avLst/>
          </a:prstGeom>
          <a:solidFill>
            <a:srgbClr val="EFF0F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Logical Operators</a:t>
            </a: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b="1" dirty="0">
              <a:solidFill>
                <a:srgbClr val="252830"/>
              </a:solidFill>
              <a:latin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1" i="0" u="none" strike="noStrike" cap="none" normalizeH="0" baseline="0" dirty="0" smtClean="0">
              <a:ln>
                <a:noFill/>
              </a:ln>
              <a:solidFill>
                <a:srgbClr val="252830"/>
              </a:solidFill>
              <a:effectLst/>
              <a:latin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The logical</a:t>
            </a:r>
            <a:r>
              <a:rPr kumimoji="0" lang="en-US" altLang="en-US" sz="2000" b="0" i="0" u="none" strike="noStrike" cap="none" normalizeH="0" dirty="0" smtClean="0">
                <a:ln>
                  <a:noFill/>
                </a:ln>
                <a:solidFill>
                  <a:srgbClr val="252830"/>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operators || (conditional-OR) and &amp;&amp; (conditional-AND) operates on </a:t>
            </a:r>
            <a:r>
              <a:rPr kumimoji="0" lang="en-US" altLang="en-US" sz="2000" b="0" i="0" u="none" strike="noStrike" cap="none" normalizeH="0" baseline="0" dirty="0" err="1" smtClean="0">
                <a:ln>
                  <a:noFill/>
                </a:ln>
                <a:solidFill>
                  <a:srgbClr val="252830"/>
                </a:solidFill>
                <a:effectLst/>
                <a:latin typeface="Times New Roman" panose="02020603050405020304" pitchFamily="18" charset="0"/>
                <a:cs typeface="Times New Roman" panose="02020603050405020304" pitchFamily="18" charset="0"/>
              </a:rPr>
              <a:t>boolean</a:t>
            </a:r>
            <a:r>
              <a:rPr kumimoji="0" lang="en-US" altLang="en-US" sz="2000" b="0" i="0" u="none" strike="noStrike" cap="none" normalizeH="0" baseline="0" dirty="0" smtClean="0">
                <a:ln>
                  <a:noFill/>
                </a:ln>
                <a:solidFill>
                  <a:srgbClr val="252830"/>
                </a:solidFill>
                <a:effectLst/>
                <a:latin typeface="Times New Roman" panose="02020603050405020304" pitchFamily="18" charset="0"/>
                <a:cs typeface="Times New Roman" panose="02020603050405020304" pitchFamily="18" charset="0"/>
              </a:rPr>
              <a:t> expressions</a:t>
            </a:r>
            <a:r>
              <a:rPr kumimoji="0" lang="en-US" altLang="en-US" sz="2000" b="0" i="0" u="none" strike="noStrike" cap="none" normalizeH="0" baseline="0" dirty="0" smtClean="0">
                <a:ln>
                  <a:noFill/>
                </a:ln>
                <a:solidFill>
                  <a:srgbClr val="252830"/>
                </a:solidFill>
                <a:effectLst/>
                <a:latin typeface="Open Sans"/>
              </a:rPr>
              <a:t>. </a:t>
            </a:r>
            <a:endParaRPr kumimoji="0" lang="en-US" altLang="en-US" sz="20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354716680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Image result for operator in java with examp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04554" y="537882"/>
            <a:ext cx="5169460" cy="589519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505608" y="989704"/>
            <a:ext cx="4765639" cy="3416320"/>
          </a:xfrm>
          <a:prstGeom prst="rect">
            <a:avLst/>
          </a:prstGeom>
          <a:noFill/>
        </p:spPr>
        <p:txBody>
          <a:bodyPr wrap="square" rtlCol="0">
            <a:spAutoFit/>
          </a:bodyPr>
          <a:lstStyle/>
          <a:p>
            <a:r>
              <a:rPr lang="en-IN" sz="2800" b="1" dirty="0" smtClean="0">
                <a:latin typeface="Times New Roman" panose="02020603050405020304" pitchFamily="18" charset="0"/>
                <a:cs typeface="Times New Roman" panose="02020603050405020304" pitchFamily="18" charset="0"/>
              </a:rPr>
              <a:t>Dot Operator</a:t>
            </a:r>
          </a:p>
          <a:p>
            <a:endParaRPr lang="en-IN" sz="2800" b="1" dirty="0" smtClean="0">
              <a:latin typeface="Times New Roman" panose="02020603050405020304" pitchFamily="18" charset="0"/>
              <a:cs typeface="Times New Roman" panose="02020603050405020304" pitchFamily="18" charset="0"/>
            </a:endParaRPr>
          </a:p>
          <a:p>
            <a:r>
              <a:rPr lang="en-IN" sz="2000" dirty="0">
                <a:latin typeface="Times New Roman" panose="02020603050405020304" pitchFamily="18" charset="0"/>
                <a:cs typeface="Times New Roman" panose="02020603050405020304" pitchFamily="18" charset="0"/>
              </a:rPr>
              <a:t>	</a:t>
            </a:r>
            <a:r>
              <a:rPr lang="en-IN" sz="2000" dirty="0" smtClean="0">
                <a:latin typeface="Times New Roman" panose="02020603050405020304" pitchFamily="18" charset="0"/>
                <a:cs typeface="Times New Roman" panose="02020603050405020304" pitchFamily="18" charset="0"/>
              </a:rPr>
              <a:t>The </a:t>
            </a:r>
            <a:r>
              <a:rPr lang="en-IN" sz="2000" dirty="0">
                <a:latin typeface="Times New Roman" panose="02020603050405020304" pitchFamily="18" charset="0"/>
                <a:cs typeface="Times New Roman" panose="02020603050405020304" pitchFamily="18" charset="0"/>
              </a:rPr>
              <a:t>dot operator is used to determine the value of the instance variables. It has two parts namely the object on  the left side of the dot and the variable on the right side of the dot . dot expression are evaluated from left to right . </a:t>
            </a:r>
            <a:endParaRPr lang="en-IN" sz="2000" dirty="0" smtClean="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graphicFrame>
        <p:nvGraphicFramePr>
          <p:cNvPr id="3" name="Table 2"/>
          <p:cNvGraphicFramePr>
            <a:graphicFrameLocks noGrp="1"/>
          </p:cNvGraphicFramePr>
          <p:nvPr>
            <p:extLst>
              <p:ext uri="{D42A27DB-BD31-4B8C-83A1-F6EECF244321}">
                <p14:modId xmlns:p14="http://schemas.microsoft.com/office/powerpoint/2010/main" val="4117862159"/>
              </p:ext>
            </p:extLst>
          </p:nvPr>
        </p:nvGraphicFramePr>
        <p:xfrm>
          <a:off x="731519" y="3861996"/>
          <a:ext cx="4389121" cy="742921"/>
        </p:xfrm>
        <a:graphic>
          <a:graphicData uri="http://schemas.openxmlformats.org/drawingml/2006/table">
            <a:tbl>
              <a:tblPr/>
              <a:tblGrid>
                <a:gridCol w="4389121"/>
              </a:tblGrid>
              <a:tr h="742921">
                <a:tc>
                  <a:txBody>
                    <a:bodyPr/>
                    <a:lstStyle/>
                    <a:p>
                      <a:r>
                        <a:rPr lang="en-IN" dirty="0">
                          <a:effectLst/>
                        </a:rPr>
                        <a:t>&lt;</a:t>
                      </a:r>
                      <a:r>
                        <a:rPr lang="en-IN" dirty="0" smtClean="0">
                          <a:effectLst/>
                        </a:rPr>
                        <a:t>Object References&gt;.&lt;variable Name </a:t>
                      </a:r>
                      <a:r>
                        <a:rPr lang="en-IN" dirty="0">
                          <a:effectLst/>
                        </a:rPr>
                        <a:t>&gt;</a:t>
                      </a:r>
                    </a:p>
                  </a:txBody>
                  <a:tcPr marL="228600" marR="228600" marT="57150" marB="57150" anchor="ctr">
                    <a:lnL w="9525" cap="flat" cmpd="sng" algn="ctr">
                      <a:solidFill>
                        <a:srgbClr val="EEEEEE"/>
                      </a:solidFill>
                      <a:prstDash val="solid"/>
                      <a:round/>
                      <a:headEnd type="none" w="med" len="med"/>
                      <a:tailEnd type="none" w="med" len="med"/>
                    </a:lnL>
                    <a:lnR w="9525" cap="flat" cmpd="sng" algn="ctr">
                      <a:solidFill>
                        <a:srgbClr val="EEEEEE"/>
                      </a:solidFill>
                      <a:prstDash val="solid"/>
                      <a:round/>
                      <a:headEnd type="none" w="med" len="med"/>
                      <a:tailEnd type="none" w="med" len="med"/>
                    </a:lnR>
                    <a:lnT w="9525" cap="flat" cmpd="sng" algn="ctr">
                      <a:solidFill>
                        <a:srgbClr val="EEEEEE"/>
                      </a:solidFill>
                      <a:prstDash val="solid"/>
                      <a:round/>
                      <a:headEnd type="none" w="med" len="med"/>
                      <a:tailEnd type="none" w="med" len="med"/>
                    </a:lnT>
                    <a:lnB w="9525" cap="flat" cmpd="sng" algn="ctr">
                      <a:solidFill>
                        <a:srgbClr val="EEEEEE"/>
                      </a:solidFill>
                      <a:prstDash val="solid"/>
                      <a:round/>
                      <a:headEnd type="none" w="med" len="med"/>
                      <a:tailEnd type="none" w="med" len="med"/>
                    </a:lnB>
                    <a:solidFill>
                      <a:srgbClr val="FFFFFF"/>
                    </a:solidFill>
                  </a:tcPr>
                </a:tc>
              </a:tr>
            </a:tbl>
          </a:graphicData>
        </a:graphic>
      </p:graphicFrame>
      <p:sp>
        <p:nvSpPr>
          <p:cNvPr id="4" name="Rectangle 3"/>
          <p:cNvSpPr>
            <a:spLocks noChangeArrowheads="1"/>
          </p:cNvSpPr>
          <p:nvPr/>
        </p:nvSpPr>
        <p:spPr bwMode="auto">
          <a:xfrm>
            <a:off x="590856" y="4758805"/>
            <a:ext cx="4529784"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333333"/>
                </a:solidFill>
                <a:effectLst/>
                <a:latin typeface="Times New Roman" panose="02020603050405020304" pitchFamily="18" charset="0"/>
                <a:cs typeface="Times New Roman" panose="02020603050405020304" pitchFamily="18" charset="0"/>
              </a:rPr>
              <a:t>Where &lt;object References&gt; is the name of the object and &lt;variable Names&gt; is the instance variable.</a:t>
            </a:r>
            <a:endPar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898618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173505" y="969084"/>
            <a:ext cx="4861561" cy="4861561"/>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17858021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theme/theme1.xml><?xml version="1.0" encoding="utf-8"?>
<a:theme xmlns:a="http://schemas.openxmlformats.org/drawingml/2006/main" name="Droplet">
  <a:themeElements>
    <a:clrScheme name="Droplet">
      <a:dk1>
        <a:sysClr val="windowText" lastClr="000000"/>
      </a:dk1>
      <a:lt1>
        <a:sysClr val="window" lastClr="FFFFFF"/>
      </a:lt1>
      <a:dk2>
        <a:srgbClr val="1C647B"/>
      </a:dk2>
      <a:lt2>
        <a:srgbClr val="98B7D3"/>
      </a:lt2>
      <a:accent1>
        <a:srgbClr val="274FA4"/>
      </a:accent1>
      <a:accent2>
        <a:srgbClr val="48A8D0"/>
      </a:accent2>
      <a:accent3>
        <a:srgbClr val="53B18F"/>
      </a:accent3>
      <a:accent4>
        <a:srgbClr val="D78D38"/>
      </a:accent4>
      <a:accent5>
        <a:srgbClr val="BA3F51"/>
      </a:accent5>
      <a:accent6>
        <a:srgbClr val="AE52D9"/>
      </a:accent6>
      <a:hlink>
        <a:srgbClr val="2AA2DA"/>
      </a:hlink>
      <a:folHlink>
        <a:srgbClr val="76A3B8"/>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92000"/>
                <a:satMod val="180000"/>
                <a:lumMod val="114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DEB094D4-7FD8-4F86-93D5-B0F1341EF586}"/>
    </a:ext>
  </a:extLst>
</a:theme>
</file>

<file path=docProps/app.xml><?xml version="1.0" encoding="utf-8"?>
<Properties xmlns="http://schemas.openxmlformats.org/officeDocument/2006/extended-properties" xmlns:vt="http://schemas.openxmlformats.org/officeDocument/2006/docPropsVTypes">
  <Template>TM04033925[[fn=Droplet]]</Template>
  <TotalTime>251</TotalTime>
  <Words>36</Words>
  <Application>Microsoft Office PowerPoint</Application>
  <PresentationFormat>Widescreen</PresentationFormat>
  <Paragraphs>25</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Open Sans</vt:lpstr>
      <vt:lpstr>Times New Roman</vt:lpstr>
      <vt:lpstr>Tw Cen MT</vt:lpstr>
      <vt:lpstr>Droplet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Capgemini</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Sekar, Nivedha</dc:creator>
  <cp:lastModifiedBy>Sekar, Nivedha</cp:lastModifiedBy>
  <cp:revision>15</cp:revision>
  <dcterms:created xsi:type="dcterms:W3CDTF">2019-09-18T11:19:35Z</dcterms:created>
  <dcterms:modified xsi:type="dcterms:W3CDTF">2019-09-19T06:02:39Z</dcterms:modified>
</cp:coreProperties>
</file>

<file path=docProps/thumbnail.jpeg>
</file>